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7556500" cy="10693400"/>
  <p:notesSz cx="75565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6" userDrawn="1">
          <p15:clr>
            <a:srgbClr val="A4A3A4"/>
          </p15:clr>
        </p15:guide>
        <p15:guide id="2" pos="24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3336"/>
        <p:guide pos="24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g object 18"/>
          <p:cNvSpPr/>
          <p:nvPr userDrawn="1"/>
        </p:nvSpPr>
        <p:spPr>
          <a:xfrm>
            <a:off x="0" y="0"/>
            <a:ext cx="7560310" cy="72009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blipFill rotWithShape="1">
            <a:blip r:embed="rId7"/>
            <a:tile algn="r"/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 userDrawn="1"/>
        </p:nvSpPr>
        <p:spPr>
          <a:xfrm>
            <a:off x="725486" y="163830"/>
            <a:ext cx="1529715" cy="392430"/>
          </a:xfrm>
          <a:prstGeom prst="rect">
            <a:avLst/>
          </a:prstGeom>
          <a:blipFill rotWithShape="1"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16" name="bg object 16"/>
          <p:cNvSpPr/>
          <p:nvPr userDrawn="1"/>
        </p:nvSpPr>
        <p:spPr>
          <a:xfrm>
            <a:off x="0" y="9973945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 userDrawn="1"/>
        </p:nvSpPr>
        <p:spPr>
          <a:xfrm>
            <a:off x="725486" y="10188575"/>
            <a:ext cx="1129665" cy="290830"/>
          </a:xfrm>
          <a:prstGeom prst="rect">
            <a:avLst/>
          </a:prstGeom>
          <a:blipFill rotWithShape="1"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21" y="92040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23043" y="1018857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22.png"/><Relationship Id="rId17" Type="http://schemas.openxmlformats.org/officeDocument/2006/relationships/image" Target="../media/image21.png"/><Relationship Id="rId16" Type="http://schemas.openxmlformats.org/officeDocument/2006/relationships/image" Target="../media/image20.png"/><Relationship Id="rId15" Type="http://schemas.openxmlformats.org/officeDocument/2006/relationships/image" Target="../media/image19.png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jpeg"/><Relationship Id="rId11" Type="http://schemas.openxmlformats.org/officeDocument/2006/relationships/image" Target="../media/image15.pn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430" y="8916035"/>
            <a:ext cx="876300" cy="686435"/>
          </a:xfrm>
          <a:prstGeom prst="rect">
            <a:avLst/>
          </a:prstGeom>
        </p:spPr>
      </p:pic>
      <p:pic>
        <p:nvPicPr>
          <p:cNvPr id="8" name="图片 7" descr="W-6038 Black"/>
          <p:cNvPicPr>
            <a:picLocks noChangeAspect="1"/>
          </p:cNvPicPr>
          <p:nvPr/>
        </p:nvPicPr>
        <p:blipFill>
          <a:blip r:embed="rId2"/>
          <a:srcRect b="5330"/>
          <a:stretch>
            <a:fillRect/>
          </a:stretch>
        </p:blipFill>
        <p:spPr>
          <a:xfrm>
            <a:off x="4866005" y="1387475"/>
            <a:ext cx="1836420" cy="259461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24535" y="8803640"/>
            <a:ext cx="6107430" cy="97345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96520" rIns="179705" bIns="179705" rtlCol="0">
            <a:spAutoFit/>
          </a:bodyPr>
          <a:lstStyle/>
          <a:p>
            <a:pPr marL="1523365" lvl="0" algn="l">
              <a:lnSpc>
                <a:spcPct val="100000"/>
              </a:lnSpc>
              <a:spcBef>
                <a:spcPts val="760"/>
              </a:spcBef>
            </a:pPr>
            <a:r>
              <a:rPr 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Slip Resistant </a:t>
            </a:r>
            <a:r>
              <a:rPr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Outsole</a:t>
            </a:r>
            <a:r>
              <a:rPr lang="en-US"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Design</a:t>
            </a:r>
            <a:r>
              <a:rPr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 </a:t>
            </a:r>
            <a:r>
              <a:rPr sz="1200" b="1" spc="-20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 </a:t>
            </a:r>
            <a:r>
              <a:rPr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ISO</a:t>
            </a:r>
            <a:r>
              <a:rPr sz="1200" b="1" spc="-12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2034</a:t>
            </a:r>
            <a:r>
              <a:rPr lang="en-US"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</a:t>
            </a:r>
            <a:r>
              <a:rPr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:20</a:t>
            </a:r>
            <a:r>
              <a:rPr lang="en-US"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22</a:t>
            </a:r>
            <a:endParaRPr lang="en-US" sz="1200" b="1" spc="-35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lvl="0" algn="l">
              <a:lnSpc>
                <a:spcPct val="100000"/>
              </a:lnSpc>
              <a:spcBef>
                <a:spcPts val="760"/>
              </a:spcBef>
            </a:pPr>
            <a:r>
              <a:rPr sz="9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The </a:t>
            </a:r>
            <a:r>
              <a:rPr sz="9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outsole </a:t>
            </a:r>
            <a:r>
              <a:rPr sz="9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is </a:t>
            </a:r>
            <a:r>
              <a:rPr sz="9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made </a:t>
            </a:r>
            <a:r>
              <a:rPr lang="en-US" sz="9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with</a:t>
            </a:r>
            <a:r>
              <a:rPr sz="9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en-US" sz="9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sz="9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en-US" sz="9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material, plus 5-10% nitrile</a:t>
            </a:r>
            <a:r>
              <a:rPr sz="9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. </a:t>
            </a:r>
            <a:r>
              <a:rPr lang="en-US" sz="9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Ultra grip lug design ensures non-slip traction on different workplaces. </a:t>
            </a:r>
            <a:r>
              <a:rPr lang="en-US" sz="900" b="0" spc="-4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High density PVC outsole is designed as EN ISO 20345 standard for tear resistant and abrasion resistant.</a:t>
            </a:r>
            <a:endParaRPr sz="9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299075" y="309880"/>
            <a:ext cx="1564640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n-US" sz="900" b="1" spc="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WELLINGTON BOOTS</a:t>
            </a:r>
            <a:endParaRPr lang="en-US" sz="900" b="1" spc="3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olfax Thin" panose="020B05060000000200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9605" y="1377950"/>
            <a:ext cx="5803265" cy="339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l">
              <a:lnSpc>
                <a:spcPct val="170000"/>
              </a:lnSpc>
              <a:spcBef>
                <a:spcPts val="70"/>
              </a:spcBef>
            </a:pPr>
            <a:r>
              <a:rPr lang="en-US" altLang="zh-CN" sz="1300" b="1"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</a:rPr>
              <a:t>Industrial Grade Wellington Boots | CE </a:t>
            </a:r>
            <a:r>
              <a:rPr lang="en-US" altLang="zh-CN" sz="1300" b="1"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S5 </a:t>
            </a:r>
            <a:r>
              <a:rPr lang="en-US" altLang="zh-CN" sz="1300" b="1"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</a:rPr>
              <a:t>Certified</a:t>
            </a:r>
            <a:endParaRPr lang="en-US" altLang="zh-CN" sz="1300" b="1"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xfrm>
            <a:off x="649605" y="1796415"/>
            <a:ext cx="3286760" cy="196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7170" algn="l"/>
              </a:tabLst>
            </a:pPr>
            <a:r>
              <a:rPr sz="12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W-60</a:t>
            </a:r>
            <a:r>
              <a:rPr lang="en-US" sz="12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38 S5 </a:t>
            </a:r>
            <a:r>
              <a:rPr lang="en-US" altLang="zh-CN" sz="12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(AquaShield)</a:t>
            </a:r>
            <a:endParaRPr lang="en-US" altLang="zh-CN" sz="12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</a:endParaRPr>
          </a:p>
        </p:txBody>
      </p:sp>
      <p:sp>
        <p:nvSpPr>
          <p:cNvPr id="22" name="object 22"/>
          <p:cNvSpPr/>
          <p:nvPr/>
        </p:nvSpPr>
        <p:spPr>
          <a:xfrm flipV="1">
            <a:off x="649605" y="2065020"/>
            <a:ext cx="1960880" cy="9017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文本框 31"/>
          <p:cNvSpPr txBox="1"/>
          <p:nvPr/>
        </p:nvSpPr>
        <p:spPr>
          <a:xfrm>
            <a:off x="649605" y="2286000"/>
            <a:ext cx="6052820" cy="20751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415" algn="l">
              <a:lnSpc>
                <a:spcPct val="12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Upper : 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Waterproof PVC (Thickness: 1.8</a:t>
            </a:r>
            <a:r>
              <a:rPr lang="en-US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±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0.2mm) 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2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Lining : 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Breathable Mesh Fabric (Quick-Dry) 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20000"/>
              </a:lnSpc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Insoles: 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Removable EVA with Arch Support 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2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Outsole : 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Nitrile-Enhanced PVC Lug Design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20000"/>
              </a:lnSpc>
            </a:pP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Slope Angle: 38</a:t>
            </a:r>
            <a:r>
              <a:rPr lang="en-US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°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for Mud Shedding  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20000"/>
              </a:lnSpc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Toecap : VortiGard™ Steel Toecap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（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200J Impact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）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Penetration : 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VortiGard™ 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Steel Midsole Plate (1100N Puncture)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Certification: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EN ISO 2034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5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:20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22 S5 SR (NB:2443)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Height : 38.5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cm / 15 inch (Size 42# for reference)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2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Size :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EU 37-47#, UK 3-13#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, 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US4-14#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2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Application : 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Construction, Chemical, Food Industry,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Catering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, Cleaning, Farm &amp; Garden, Food Storage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etc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20000"/>
              </a:lnSpc>
            </a:pP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grpSp>
        <p:nvGrpSpPr>
          <p:cNvPr id="76" name="组合 75"/>
          <p:cNvGrpSpPr>
            <a:grpSpLocks noChangeAspect="1"/>
          </p:cNvGrpSpPr>
          <p:nvPr/>
        </p:nvGrpSpPr>
        <p:grpSpPr>
          <a:xfrm rot="0">
            <a:off x="1183613" y="4431198"/>
            <a:ext cx="5135907" cy="611799"/>
            <a:chOff x="977" y="7066"/>
            <a:chExt cx="7133" cy="850"/>
          </a:xfrm>
        </p:grpSpPr>
        <p:pic>
          <p:nvPicPr>
            <p:cNvPr id="25" name="图片 24" descr="icon_0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77" y="7066"/>
              <a:ext cx="596" cy="850"/>
            </a:xfrm>
            <a:prstGeom prst="rect">
              <a:avLst/>
            </a:prstGeom>
          </p:spPr>
        </p:pic>
        <p:pic>
          <p:nvPicPr>
            <p:cNvPr id="68" name="图片 67" descr="icon_0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009" y="7066"/>
              <a:ext cx="595" cy="850"/>
            </a:xfrm>
            <a:prstGeom prst="rect">
              <a:avLst/>
            </a:prstGeom>
          </p:spPr>
        </p:pic>
        <p:pic>
          <p:nvPicPr>
            <p:cNvPr id="69" name="图片 68" descr="icon_0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3135" y="7066"/>
              <a:ext cx="595" cy="850"/>
            </a:xfrm>
            <a:prstGeom prst="rect">
              <a:avLst/>
            </a:prstGeom>
          </p:spPr>
        </p:pic>
        <p:pic>
          <p:nvPicPr>
            <p:cNvPr id="71" name="图片 70" descr="icon_05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5217" y="7066"/>
              <a:ext cx="599" cy="850"/>
            </a:xfrm>
            <a:prstGeom prst="rect">
              <a:avLst/>
            </a:prstGeom>
          </p:spPr>
        </p:pic>
        <p:pic>
          <p:nvPicPr>
            <p:cNvPr id="72" name="图片 71" descr="icon_06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4157" y="7066"/>
              <a:ext cx="595" cy="850"/>
            </a:xfrm>
            <a:prstGeom prst="rect">
              <a:avLst/>
            </a:prstGeom>
          </p:spPr>
        </p:pic>
        <p:pic>
          <p:nvPicPr>
            <p:cNvPr id="73" name="图片 72" descr="icon_07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6383" y="7066"/>
              <a:ext cx="595" cy="850"/>
            </a:xfrm>
            <a:prstGeom prst="rect">
              <a:avLst/>
            </a:prstGeom>
          </p:spPr>
        </p:pic>
        <p:pic>
          <p:nvPicPr>
            <p:cNvPr id="74" name="图片 73" descr="icon_08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7515" y="7066"/>
              <a:ext cx="595" cy="850"/>
            </a:xfrm>
            <a:prstGeom prst="rect">
              <a:avLst/>
            </a:prstGeom>
          </p:spPr>
        </p:pic>
      </p:grpSp>
      <p:pic>
        <p:nvPicPr>
          <p:cNvPr id="12" name="图片 11"/>
          <p:cNvPicPr/>
          <p:nvPr/>
        </p:nvPicPr>
        <p:blipFill>
          <a:blip r:embed="rId10"/>
          <a:stretch>
            <a:fillRect/>
          </a:stretch>
        </p:blipFill>
        <p:spPr>
          <a:xfrm>
            <a:off x="-6350" y="0"/>
            <a:ext cx="7569200" cy="1238885"/>
          </a:xfrm>
          <a:prstGeom prst="rect">
            <a:avLst/>
          </a:prstGeom>
        </p:spPr>
      </p:pic>
      <p:pic>
        <p:nvPicPr>
          <p:cNvPr id="35" name="图片 34" descr="未标题-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12240" y="8628380"/>
            <a:ext cx="671195" cy="673735"/>
          </a:xfrm>
          <a:prstGeom prst="rect">
            <a:avLst/>
          </a:prstGeom>
        </p:spPr>
      </p:pic>
      <p:sp>
        <p:nvSpPr>
          <p:cNvPr id="3" name="object 7"/>
          <p:cNvSpPr txBox="1"/>
          <p:nvPr/>
        </p:nvSpPr>
        <p:spPr>
          <a:xfrm>
            <a:off x="724535" y="7659370"/>
            <a:ext cx="6107430" cy="101473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179705" rtlCol="0">
            <a:noAutofit/>
          </a:bodyPr>
          <a:p>
            <a:pPr marL="1523365" algn="just">
              <a:lnSpc>
                <a:spcPct val="100000"/>
              </a:lnSpc>
              <a:spcBef>
                <a:spcPts val="980"/>
              </a:spcBef>
            </a:pPr>
            <a:r>
              <a:rPr 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Breathable &amp; Removable Insoles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 </a:t>
            </a:r>
            <a:r>
              <a:rPr sz="1200" b="1" spc="-20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 </a:t>
            </a:r>
            <a:r>
              <a:rPr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ISO</a:t>
            </a:r>
            <a:r>
              <a:rPr sz="1200" b="1" spc="-30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2034</a:t>
            </a:r>
            <a:r>
              <a:rPr lang="en-US"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7</a:t>
            </a:r>
            <a:r>
              <a:rPr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:20</a:t>
            </a:r>
            <a:r>
              <a:rPr lang="en-US" sz="1200" b="1" spc="-35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22</a:t>
            </a:r>
            <a:endParaRPr lang="en-US" sz="1200" b="1" spc="-35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algn="just">
              <a:lnSpc>
                <a:spcPct val="100000"/>
              </a:lnSpc>
              <a:spcBef>
                <a:spcPts val="980"/>
              </a:spcBef>
            </a:pPr>
            <a:r>
              <a:rPr lang="en-US" altLang="zh-CN" sz="90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Removable </a:t>
            </a:r>
            <a:r>
              <a:rPr lang="en-US" altLang="zh-CN" sz="9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EVA Insole provides maximum comfort to your feet and long-stand hours, </a:t>
            </a:r>
            <a:r>
              <a:rPr 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greatly reduce knee and ankle pressure during walking</a:t>
            </a:r>
            <a:r>
              <a:rPr lang="en-US" altLang="zh-CN" sz="9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. The insoles are designed with holes, which is</a:t>
            </a:r>
            <a:r>
              <a:rPr 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breathable &amp; sweat-absorption.</a:t>
            </a:r>
            <a:endParaRPr lang="en-US" altLang="zh-CN" sz="900" b="0" spc="-1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11" name="图片 10" descr="Catalogue-2025-81-100-0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2005" y="7865110"/>
            <a:ext cx="1198880" cy="561975"/>
          </a:xfrm>
          <a:prstGeom prst="rect">
            <a:avLst/>
          </a:prstGeom>
        </p:spPr>
      </p:pic>
      <p:pic>
        <p:nvPicPr>
          <p:cNvPr id="21" name="图片 20" descr="资源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89075" y="7727315"/>
            <a:ext cx="431800" cy="431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9120" y="1911985"/>
            <a:ext cx="654050" cy="65913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725805" y="5169535"/>
            <a:ext cx="6107430" cy="1155065"/>
            <a:chOff x="1144" y="8180"/>
            <a:chExt cx="9618" cy="1819"/>
          </a:xfrm>
        </p:grpSpPr>
        <p:sp>
          <p:nvSpPr>
            <p:cNvPr id="26" name="object 6"/>
            <p:cNvSpPr txBox="1"/>
            <p:nvPr/>
          </p:nvSpPr>
          <p:spPr>
            <a:xfrm>
              <a:off x="1144" y="8180"/>
              <a:ext cx="9618" cy="1819"/>
            </a:xfrm>
            <a:prstGeom prst="rect">
              <a:avLst/>
            </a:prstGeom>
            <a:ln w="12700">
              <a:solidFill>
                <a:srgbClr val="D1D3D4"/>
              </a:solidFill>
            </a:ln>
          </p:spPr>
          <p:txBody>
            <a:bodyPr vert="horz" wrap="square" lIns="0" tIns="179705" rIns="179705" bIns="0" rtlCol="0">
              <a:spAutoFit/>
            </a:bodyPr>
            <a:p>
              <a:pPr marL="1523365" marR="76200" algn="just">
                <a:lnSpc>
                  <a:spcPct val="130000"/>
                </a:lnSpc>
                <a:spcBef>
                  <a:spcPts val="70"/>
                </a:spcBef>
              </a:pPr>
              <a:r>
                <a:rPr lang="en-US" sz="1200" b="1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VortiGard™ </a:t>
              </a:r>
              <a:r>
                <a:rPr sz="1200" b="1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Steel </a:t>
              </a:r>
              <a:r>
                <a:rPr sz="1200" b="1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Toecap </a:t>
              </a:r>
              <a:r>
                <a:rPr sz="1200" b="1" spc="-4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Protection </a:t>
              </a:r>
              <a:r>
                <a:rPr sz="1200" b="1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•</a:t>
              </a:r>
              <a:r>
                <a:rPr sz="1200" b="1" spc="-18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sz="1200" b="1" spc="-2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sz="1200" b="1" spc="-2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EN </a:t>
              </a:r>
              <a:r>
                <a:rPr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ISO</a:t>
              </a:r>
              <a:r>
                <a:rPr sz="1200" b="1" spc="-3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20345:20</a:t>
              </a:r>
              <a:r>
                <a:rPr lang="en-US"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22</a:t>
              </a:r>
              <a:endParaRPr sz="12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523365" marR="76200" algn="just">
                <a:lnSpc>
                  <a:spcPct val="130000"/>
                </a:lnSpc>
                <a:spcBef>
                  <a:spcPts val="70"/>
                </a:spcBef>
              </a:pPr>
              <a:r>
                <a:rPr lang="en-US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Stainless Steel Toecap is heavy duty and corrosion resistant</a:t>
              </a:r>
              <a:r>
                <a:rPr lang="en-US" alt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. The impact resistance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can reach 200 joules from falling or rolling objects. </a:t>
              </a:r>
              <a:r>
                <a:rPr lang="en-US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The compression resistance can reach 15kN.</a:t>
              </a:r>
              <a:endPara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523365" marR="76200" algn="just">
                <a:lnSpc>
                  <a:spcPct val="130000"/>
                </a:lnSpc>
                <a:spcBef>
                  <a:spcPts val="70"/>
                </a:spcBef>
              </a:pPr>
              <a:endParaRPr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  <p:grpSp>
          <p:nvGrpSpPr>
            <p:cNvPr id="27" name="object 10"/>
            <p:cNvGrpSpPr/>
            <p:nvPr/>
          </p:nvGrpSpPr>
          <p:grpSpPr>
            <a:xfrm rot="0">
              <a:off x="1447" y="8311"/>
              <a:ext cx="1744" cy="1316"/>
              <a:chOff x="918641" y="5277759"/>
              <a:chExt cx="1107338" cy="835551"/>
            </a:xfrm>
          </p:grpSpPr>
          <p:sp>
            <p:nvSpPr>
              <p:cNvPr id="30" name="object 11"/>
              <p:cNvSpPr/>
              <p:nvPr/>
            </p:nvSpPr>
            <p:spPr>
              <a:xfrm>
                <a:off x="918641" y="5508285"/>
                <a:ext cx="1107338" cy="605025"/>
              </a:xfrm>
              <a:prstGeom prst="rect">
                <a:avLst/>
              </a:prstGeom>
              <a:blipFill>
                <a:blip r:embed="rId1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p/>
            </p:txBody>
          </p:sp>
          <p:sp>
            <p:nvSpPr>
              <p:cNvPr id="31" name="object 12"/>
              <p:cNvSpPr/>
              <p:nvPr/>
            </p:nvSpPr>
            <p:spPr>
              <a:xfrm>
                <a:off x="1684369" y="5277759"/>
                <a:ext cx="199623" cy="218762"/>
              </a:xfrm>
              <a:prstGeom prst="rect">
                <a:avLst/>
              </a:prstGeom>
              <a:blipFill>
                <a:blip r:embed="rId1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p/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2508" y="8254"/>
              <a:ext cx="515" cy="474"/>
              <a:chOff x="2508" y="8254"/>
              <a:chExt cx="515" cy="474"/>
            </a:xfrm>
          </p:grpSpPr>
          <p:sp>
            <p:nvSpPr>
              <p:cNvPr id="34" name="object 13"/>
              <p:cNvSpPr txBox="1"/>
              <p:nvPr/>
            </p:nvSpPr>
            <p:spPr>
              <a:xfrm>
                <a:off x="2508" y="8437"/>
                <a:ext cx="291" cy="219"/>
              </a:xfrm>
              <a:prstGeom prst="rect">
                <a:avLst/>
              </a:prstGeom>
            </p:spPr>
            <p:txBody>
              <a:bodyPr vert="horz" wrap="square" lIns="0" tIns="31750" rIns="0" bIns="0" rtlCol="0">
                <a:spAutoFit/>
              </a:bodyPr>
              <a:p>
                <a:pPr marR="5080">
                  <a:lnSpc>
                    <a:spcPct val="78000"/>
                  </a:lnSpc>
                  <a:spcBef>
                    <a:spcPts val="250"/>
                  </a:spcBef>
                </a:pPr>
                <a:r>
                  <a:rPr sz="450" b="1" spc="-10" dirty="0">
                    <a:solidFill>
                      <a:srgbClr val="231F20"/>
                    </a:solidFill>
                    <a:latin typeface="Microsoft PhagsPa" panose="020B0502040204020203"/>
                    <a:cs typeface="Microsoft PhagsPa" panose="020B0502040204020203"/>
                  </a:rPr>
                  <a:t>EXT</a:t>
                </a:r>
                <a:r>
                  <a:rPr sz="450" b="1" spc="-50" dirty="0">
                    <a:solidFill>
                      <a:srgbClr val="231F20"/>
                    </a:solidFill>
                    <a:latin typeface="Microsoft PhagsPa" panose="020B0502040204020203"/>
                    <a:cs typeface="Microsoft PhagsPa" panose="020B0502040204020203"/>
                  </a:rPr>
                  <a:t>R</a:t>
                </a:r>
                <a:r>
                  <a:rPr sz="450" b="1" spc="-5" dirty="0">
                    <a:solidFill>
                      <a:srgbClr val="231F20"/>
                    </a:solidFill>
                    <a:latin typeface="Microsoft PhagsPa" panose="020B0502040204020203"/>
                    <a:cs typeface="Microsoft PhagsPa" panose="020B0502040204020203"/>
                  </a:rPr>
                  <a:t>A  </a:t>
                </a:r>
                <a:r>
                  <a:rPr sz="450" b="1" spc="-10" dirty="0">
                    <a:solidFill>
                      <a:srgbClr val="231F20"/>
                    </a:solidFill>
                    <a:latin typeface="Microsoft PhagsPa" panose="020B0502040204020203"/>
                    <a:cs typeface="Microsoft PhagsPa" panose="020B0502040204020203"/>
                  </a:rPr>
                  <a:t>WIDE</a:t>
                </a:r>
                <a:endParaRPr sz="450">
                  <a:latin typeface="Microsoft PhagsPa" panose="020B0502040204020203"/>
                  <a:cs typeface="Microsoft PhagsPa" panose="020B0502040204020203"/>
                </a:endParaRPr>
              </a:p>
            </p:txBody>
          </p:sp>
          <p:sp>
            <p:nvSpPr>
              <p:cNvPr id="38" name="object 14"/>
              <p:cNvSpPr/>
              <p:nvPr/>
            </p:nvSpPr>
            <p:spPr>
              <a:xfrm>
                <a:off x="2537" y="8254"/>
                <a:ext cx="486" cy="474"/>
              </a:xfrm>
              <a:custGeom>
                <a:avLst/>
                <a:gdLst/>
                <a:ahLst/>
                <a:cxnLst/>
                <a:rect l="l" t="t" r="r" b="b"/>
                <a:pathLst>
                  <a:path w="308610" h="300989">
                    <a:moveTo>
                      <a:pt x="153581" y="0"/>
                    </a:moveTo>
                    <a:lnTo>
                      <a:pt x="98861" y="9675"/>
                    </a:lnTo>
                    <a:lnTo>
                      <a:pt x="51219" y="37477"/>
                    </a:lnTo>
                    <a:lnTo>
                      <a:pt x="16970" y="79321"/>
                    </a:lnTo>
                    <a:lnTo>
                      <a:pt x="0" y="130022"/>
                    </a:lnTo>
                    <a:lnTo>
                      <a:pt x="5435" y="130733"/>
                    </a:lnTo>
                    <a:lnTo>
                      <a:pt x="17538" y="90239"/>
                    </a:lnTo>
                    <a:lnTo>
                      <a:pt x="40465" y="55705"/>
                    </a:lnTo>
                    <a:lnTo>
                      <a:pt x="72154" y="28877"/>
                    </a:lnTo>
                    <a:lnTo>
                      <a:pt x="110546" y="11501"/>
                    </a:lnTo>
                    <a:lnTo>
                      <a:pt x="153581" y="5321"/>
                    </a:lnTo>
                    <a:lnTo>
                      <a:pt x="200798" y="12733"/>
                    </a:lnTo>
                    <a:lnTo>
                      <a:pt x="241843" y="33363"/>
                    </a:lnTo>
                    <a:lnTo>
                      <a:pt x="274233" y="64802"/>
                    </a:lnTo>
                    <a:lnTo>
                      <a:pt x="295487" y="104640"/>
                    </a:lnTo>
                    <a:lnTo>
                      <a:pt x="303123" y="150469"/>
                    </a:lnTo>
                    <a:lnTo>
                      <a:pt x="295487" y="196298"/>
                    </a:lnTo>
                    <a:lnTo>
                      <a:pt x="274233" y="236137"/>
                    </a:lnTo>
                    <a:lnTo>
                      <a:pt x="241843" y="267575"/>
                    </a:lnTo>
                    <a:lnTo>
                      <a:pt x="200798" y="288205"/>
                    </a:lnTo>
                    <a:lnTo>
                      <a:pt x="153581" y="295617"/>
                    </a:lnTo>
                    <a:lnTo>
                      <a:pt x="124059" y="292807"/>
                    </a:lnTo>
                    <a:lnTo>
                      <a:pt x="96107" y="284551"/>
                    </a:lnTo>
                    <a:lnTo>
                      <a:pt x="70374" y="271116"/>
                    </a:lnTo>
                    <a:lnTo>
                      <a:pt x="47510" y="252768"/>
                    </a:lnTo>
                    <a:lnTo>
                      <a:pt x="43624" y="256514"/>
                    </a:lnTo>
                    <a:lnTo>
                      <a:pt x="79484" y="282675"/>
                    </a:lnTo>
                    <a:lnTo>
                      <a:pt x="122612" y="297948"/>
                    </a:lnTo>
                    <a:lnTo>
                      <a:pt x="153581" y="300939"/>
                    </a:lnTo>
                    <a:lnTo>
                      <a:pt x="184063" y="298048"/>
                    </a:lnTo>
                    <a:lnTo>
                      <a:pt x="239547" y="275741"/>
                    </a:lnTo>
                    <a:lnTo>
                      <a:pt x="282651" y="233906"/>
                    </a:lnTo>
                    <a:lnTo>
                      <a:pt x="305632" y="180055"/>
                    </a:lnTo>
                    <a:lnTo>
                      <a:pt x="308610" y="150469"/>
                    </a:lnTo>
                    <a:lnTo>
                      <a:pt x="305632" y="120883"/>
                    </a:lnTo>
                    <a:lnTo>
                      <a:pt x="282651" y="67032"/>
                    </a:lnTo>
                    <a:lnTo>
                      <a:pt x="239547" y="25192"/>
                    </a:lnTo>
                    <a:lnTo>
                      <a:pt x="184063" y="2888"/>
                    </a:lnTo>
                    <a:lnTo>
                      <a:pt x="153581" y="0"/>
                    </a:lnTo>
                    <a:close/>
                  </a:path>
                </a:pathLst>
              </a:custGeom>
              <a:solidFill>
                <a:srgbClr val="E9B83E"/>
              </a:solidFill>
            </p:spPr>
            <p:txBody>
              <a:bodyPr wrap="square" lIns="0" tIns="0" rIns="0" bIns="0" rtlCol="0"/>
              <a:p/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25805" y="6429375"/>
            <a:ext cx="6107430" cy="1100207"/>
            <a:chOff x="1144" y="9938"/>
            <a:chExt cx="9618" cy="1735"/>
          </a:xfrm>
        </p:grpSpPr>
        <p:sp>
          <p:nvSpPr>
            <p:cNvPr id="41" name="object 5"/>
            <p:cNvSpPr txBox="1"/>
            <p:nvPr/>
          </p:nvSpPr>
          <p:spPr>
            <a:xfrm>
              <a:off x="1144" y="9938"/>
              <a:ext cx="9618" cy="1735"/>
            </a:xfrm>
            <a:prstGeom prst="rect">
              <a:avLst/>
            </a:prstGeom>
            <a:ln w="12700">
              <a:solidFill>
                <a:srgbClr val="D1D3D4"/>
              </a:solidFill>
            </a:ln>
          </p:spPr>
          <p:txBody>
            <a:bodyPr vert="horz" wrap="square" lIns="0" tIns="179705" rIns="107950" bIns="0" rtlCol="0">
              <a:spAutoFit/>
            </a:bodyPr>
            <a:p>
              <a:pPr marL="1523365">
                <a:lnSpc>
                  <a:spcPct val="100000"/>
                </a:lnSpc>
                <a:spcBef>
                  <a:spcPts val="1460"/>
                </a:spcBef>
              </a:pPr>
              <a:r>
                <a:rPr lang="en-US" sz="1200" b="1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VortiGard™ </a:t>
              </a:r>
              <a:r>
                <a:rPr sz="1200" b="1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Steel </a:t>
              </a:r>
              <a:r>
                <a:rPr sz="1200" b="1" spc="-3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Plate</a:t>
              </a:r>
              <a:r>
                <a:rPr sz="1200" b="1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1200" b="1" spc="-4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Protection </a:t>
              </a:r>
              <a:r>
                <a:rPr sz="1200" b="1" dirty="0">
                  <a:solidFill>
                    <a:srgbClr val="F3C93B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•</a:t>
              </a:r>
              <a:r>
                <a:rPr sz="1200" b="1" spc="-204" dirty="0">
                  <a:solidFill>
                    <a:srgbClr val="F3C93B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1200" b="1" spc="-2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EN </a:t>
              </a:r>
              <a:r>
                <a:rPr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ISO</a:t>
              </a:r>
              <a:r>
                <a:rPr sz="1200" b="1" spc="-3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20345:20</a:t>
              </a:r>
              <a:r>
                <a:rPr lang="en-US"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22</a:t>
              </a:r>
              <a:endParaRPr sz="12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523365" marR="75565">
                <a:lnSpc>
                  <a:spcPct val="130000"/>
                </a:lnSpc>
                <a:spcBef>
                  <a:spcPts val="70"/>
                </a:spcBef>
              </a:pP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Steel </a:t>
              </a:r>
              <a:r>
                <a:rPr sz="90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midsole 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plate</a:t>
              </a:r>
              <a:r>
                <a:rPr lang="en-US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is flexible and corrosion resistant.</a:t>
              </a:r>
              <a:r>
                <a:rPr lang="en-US" sz="90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The penetration resistance</a:t>
              </a:r>
              <a:r>
                <a:rPr sz="90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can </a:t>
              </a:r>
              <a:r>
                <a:rPr lang="en-US" sz="90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reach </a:t>
              </a:r>
              <a:r>
                <a:rPr sz="900" spc="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1100 </a:t>
              </a:r>
              <a:r>
                <a:rPr sz="90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newtons</a:t>
              </a:r>
              <a:r>
                <a:rPr sz="90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lang="en-US" sz="90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from nail or other sharp objects</a:t>
              </a:r>
              <a:r>
                <a:rPr sz="90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.</a:t>
              </a:r>
              <a:r>
                <a:rPr sz="90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lang="en-US" sz="90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The flex resistance can reach to</a:t>
              </a:r>
              <a:r>
                <a:rPr lang="en-US" sz="90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lang="en-US" sz="90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1 X 10</a:t>
              </a:r>
              <a:r>
                <a:rPr lang="en-US" sz="900" spc="-40" baseline="50000" dirty="0">
                  <a:solidFill>
                    <a:srgbClr val="231F20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6  </a:t>
              </a:r>
              <a:r>
                <a:rPr lang="en-US" sz="90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flexion cycles without visable cracking. </a:t>
              </a:r>
              <a:endParaRPr lang="en-US" sz="900" b="0" spc="-40" baseline="50000" dirty="0">
                <a:solidFill>
                  <a:srgbClr val="231F2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523365" marR="75565">
                <a:lnSpc>
                  <a:spcPct val="130000"/>
                </a:lnSpc>
                <a:spcBef>
                  <a:spcPts val="70"/>
                </a:spcBef>
              </a:pPr>
              <a:endParaRPr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  <p:grpSp>
          <p:nvGrpSpPr>
            <p:cNvPr id="42" name="object 15"/>
            <p:cNvGrpSpPr/>
            <p:nvPr/>
          </p:nvGrpSpPr>
          <p:grpSpPr>
            <a:xfrm>
              <a:off x="1380" y="10031"/>
              <a:ext cx="1889" cy="1265"/>
              <a:chOff x="876212" y="6369530"/>
              <a:chExt cx="1199819" cy="803528"/>
            </a:xfrm>
          </p:grpSpPr>
          <p:sp>
            <p:nvSpPr>
              <p:cNvPr id="43" name="object 16"/>
              <p:cNvSpPr/>
              <p:nvPr/>
            </p:nvSpPr>
            <p:spPr>
              <a:xfrm>
                <a:off x="876212" y="6369530"/>
                <a:ext cx="1199819" cy="803528"/>
              </a:xfrm>
              <a:prstGeom prst="rect">
                <a:avLst/>
              </a:prstGeom>
              <a:blipFill>
                <a:blip r:embed="rId1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p/>
            </p:txBody>
          </p:sp>
          <p:sp>
            <p:nvSpPr>
              <p:cNvPr id="44" name="object 17"/>
              <p:cNvSpPr/>
              <p:nvPr/>
            </p:nvSpPr>
            <p:spPr>
              <a:xfrm>
                <a:off x="1579125" y="6600016"/>
                <a:ext cx="340360" cy="72390"/>
              </a:xfrm>
              <a:custGeom>
                <a:avLst/>
                <a:gdLst/>
                <a:ahLst/>
                <a:cxnLst/>
                <a:rect l="l" t="t" r="r" b="b"/>
                <a:pathLst>
                  <a:path w="340360" h="72390">
                    <a:moveTo>
                      <a:pt x="98784" y="0"/>
                    </a:moveTo>
                    <a:lnTo>
                      <a:pt x="55024" y="4698"/>
                    </a:lnTo>
                    <a:lnTo>
                      <a:pt x="17685" y="18164"/>
                    </a:lnTo>
                    <a:lnTo>
                      <a:pt x="0" y="38049"/>
                    </a:lnTo>
                    <a:lnTo>
                      <a:pt x="7819" y="56637"/>
                    </a:lnTo>
                    <a:lnTo>
                      <a:pt x="36243" y="69422"/>
                    </a:lnTo>
                    <a:lnTo>
                      <a:pt x="80372" y="71897"/>
                    </a:lnTo>
                    <a:lnTo>
                      <a:pt x="135094" y="61846"/>
                    </a:lnTo>
                    <a:lnTo>
                      <a:pt x="187219" y="45216"/>
                    </a:lnTo>
                    <a:lnTo>
                      <a:pt x="230507" y="28865"/>
                    </a:lnTo>
                    <a:lnTo>
                      <a:pt x="258718" y="19650"/>
                    </a:lnTo>
                    <a:lnTo>
                      <a:pt x="279323" y="15277"/>
                    </a:lnTo>
                    <a:lnTo>
                      <a:pt x="301843" y="10017"/>
                    </a:lnTo>
                    <a:lnTo>
                      <a:pt x="323089" y="5594"/>
                    </a:lnTo>
                    <a:lnTo>
                      <a:pt x="339871" y="3736"/>
                    </a:lnTo>
                    <a:lnTo>
                      <a:pt x="307308" y="4727"/>
                    </a:lnTo>
                    <a:lnTo>
                      <a:pt x="259136" y="4975"/>
                    </a:lnTo>
                    <a:lnTo>
                      <a:pt x="229918" y="4849"/>
                    </a:lnTo>
                    <a:lnTo>
                      <a:pt x="207810" y="4165"/>
                    </a:lnTo>
                    <a:lnTo>
                      <a:pt x="142815" y="526"/>
                    </a:lnTo>
                    <a:lnTo>
                      <a:pt x="98784" y="0"/>
                    </a:lnTo>
                    <a:close/>
                  </a:path>
                </a:pathLst>
              </a:custGeom>
              <a:solidFill>
                <a:srgbClr val="9E9E9E"/>
              </a:solidFill>
            </p:spPr>
            <p:txBody>
              <a:bodyPr wrap="square" lIns="0" tIns="0" rIns="0" bIns="0" rtlCol="0"/>
              <a:p/>
            </p:txBody>
          </p:sp>
          <p:sp>
            <p:nvSpPr>
              <p:cNvPr id="45" name="object 18"/>
              <p:cNvSpPr/>
              <p:nvPr/>
            </p:nvSpPr>
            <p:spPr>
              <a:xfrm>
                <a:off x="1586557" y="6389460"/>
                <a:ext cx="378638" cy="251997"/>
              </a:xfrm>
              <a:prstGeom prst="rect">
                <a:avLst/>
              </a:prstGeom>
              <a:blipFill>
                <a:blip r:embed="rId1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p/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49213" y="1227931"/>
          <a:ext cx="6087745" cy="3786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9270"/>
                <a:gridCol w="3038475"/>
              </a:tblGrid>
              <a:tr h="353060">
                <a:tc gridSpan="2"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SAFETOE </a:t>
                      </a:r>
                      <a:r>
                        <a:rPr sz="900" b="1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Standard</a:t>
                      </a:r>
                      <a:r>
                        <a:rPr sz="900" b="1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Package</a:t>
                      </a:r>
                      <a:r>
                        <a:rPr sz="900" b="1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Instruction </a:t>
                      </a:r>
                      <a:r>
                        <a:rPr lang="en-US"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(Average 42# for Reference)</a:t>
                      </a:r>
                      <a:endParaRPr lang="en-US" sz="900" b="1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en-US" sz="800" b="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Boots</a:t>
                      </a:r>
                      <a:r>
                        <a:rPr sz="800" b="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Weight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</a:t>
                      </a:r>
                      <a:r>
                        <a:rPr lang="en-US"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1.8~1.9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KGS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/</a:t>
                      </a:r>
                      <a:r>
                        <a:rPr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Pair</a:t>
                      </a:r>
                      <a:endParaRPr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en-US" sz="80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Carton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Weight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: 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19-20 KGS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/</a:t>
                      </a:r>
                      <a:r>
                        <a:rPr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en-US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Carton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Pair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/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en-US" altLang="zh-CN"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Polybag,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en-US"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Pair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s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/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en-US"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Carton</a:t>
                      </a:r>
                      <a:endParaRPr lang="en-US" altLang="zh-CN" sz="800" b="0" spc="-5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Carton </a:t>
                      </a:r>
                      <a:r>
                        <a:rPr lang="en-US" sz="800" b="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Dimension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50CM</a:t>
                      </a:r>
                      <a:endParaRPr 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4" name="object 4"/>
          <p:cNvSpPr txBox="1"/>
          <p:nvPr/>
        </p:nvSpPr>
        <p:spPr>
          <a:xfrm>
            <a:off x="764540" y="2217420"/>
            <a:ext cx="3031490" cy="254762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sz="9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User Instructions</a:t>
            </a:r>
            <a:r>
              <a:rPr sz="9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:</a:t>
            </a:r>
            <a:endParaRPr sz="9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>
              <a:lnSpc>
                <a:spcPct val="150000"/>
              </a:lnSpc>
              <a:spcBef>
                <a:spcPts val="250"/>
              </a:spcBef>
            </a:pP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1.</a:t>
            </a:r>
            <a:r>
              <a:rPr sz="7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) </a:t>
            </a:r>
            <a:r>
              <a:rPr sz="7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RECOMMENDED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TO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USE </a:t>
            </a:r>
            <a:r>
              <a:rPr sz="7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: </a:t>
            </a:r>
            <a:r>
              <a:rPr lang="en-US" sz="7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Construction, Chemical, Food Industry, </a:t>
            </a:r>
            <a:r>
              <a:rPr sz="7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Catering</a:t>
            </a:r>
            <a:r>
              <a:rPr lang="en-US" sz="7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, Cleaning, Farm &amp; Garden, Food Storage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etc.</a:t>
            </a:r>
            <a:endParaRPr sz="7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5080">
              <a:lnSpc>
                <a:spcPct val="143000"/>
              </a:lnSpc>
            </a:pP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2.)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LIMITATION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TO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USE: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It is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very important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that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footwear selected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must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be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suitable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for the right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workplaces.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The protection against risks </a:t>
            </a:r>
            <a:r>
              <a:rPr sz="700" b="0" spc="-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or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hazards which are not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mentioned</a:t>
            </a:r>
            <a:r>
              <a:rPr sz="700" b="0" spc="-4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in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this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document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is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not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warranted.</a:t>
            </a:r>
            <a:endParaRPr sz="7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5080">
              <a:lnSpc>
                <a:spcPct val="143000"/>
              </a:lnSpc>
            </a:pP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3.) </a:t>
            </a:r>
            <a:r>
              <a:rPr sz="7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FITTING &amp;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SIZE: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All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footwear are marked with standard size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on </a:t>
            </a:r>
            <a:r>
              <a:rPr lang="en-US"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package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.  Some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en-US"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are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with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different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comparation,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such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as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EU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size,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</a:t>
            </a:r>
            <a:r>
              <a:rPr lang="en-US"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K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size,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</a:t>
            </a:r>
            <a:r>
              <a:rPr lang="en-US"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etc.</a:t>
            </a:r>
            <a:r>
              <a:rPr lang="en-US"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Please wear footwear </a:t>
            </a:r>
            <a:r>
              <a:rPr lang="en-US"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in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a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suitable size.</a:t>
            </a:r>
            <a:r>
              <a:rPr lang="en-US"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Footwear which </a:t>
            </a:r>
            <a:r>
              <a: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are too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loose or  </a:t>
            </a:r>
            <a:r>
              <a: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too</a:t>
            </a:r>
            <a:r>
              <a:rPr sz="700" spc="-4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tight</a:t>
            </a:r>
            <a:r>
              <a:rPr sz="70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may</a:t>
            </a:r>
            <a:r>
              <a:rPr sz="70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not</a:t>
            </a:r>
            <a:r>
              <a:rPr sz="70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provide</a:t>
            </a:r>
            <a:r>
              <a:rPr sz="70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optimum</a:t>
            </a:r>
            <a:r>
              <a:rPr sz="70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level</a:t>
            </a:r>
            <a:r>
              <a:rPr sz="70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of</a:t>
            </a:r>
            <a:r>
              <a:rPr sz="70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protection.</a:t>
            </a:r>
            <a:endParaRPr sz="7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6350">
              <a:lnSpc>
                <a:spcPct val="143000"/>
              </a:lnSpc>
            </a:pP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4.) STORAGE: </a:t>
            </a:r>
            <a:r>
              <a: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Keep </a:t>
            </a:r>
            <a:r>
              <a:rPr lang="en-US"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the footwear </a:t>
            </a:r>
            <a:r>
              <a:rPr sz="70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in its </a:t>
            </a:r>
            <a:r>
              <a: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original packaging, under ordinary temperature</a:t>
            </a:r>
            <a:r>
              <a:rPr lang="en-US"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,</a:t>
            </a:r>
            <a:r>
              <a:rPr sz="700" spc="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non-humidity conditions </a:t>
            </a:r>
            <a:r>
              <a:rPr sz="700" spc="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and in </a:t>
            </a:r>
            <a:r>
              <a:rPr sz="70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clean, </a:t>
            </a:r>
            <a:r>
              <a:rPr sz="700" spc="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covered and </a:t>
            </a:r>
            <a:r>
              <a:rPr sz="70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ventilated </a:t>
            </a:r>
            <a:r>
              <a:rPr sz="70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premises.</a:t>
            </a:r>
            <a:endParaRPr sz="700" spc="-25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marR="6350">
              <a:lnSpc>
                <a:spcPct val="143000"/>
              </a:lnSpc>
            </a:pPr>
            <a:r>
              <a:rPr sz="70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5.) CLEANING: </a:t>
            </a:r>
            <a:r>
              <a:rPr sz="700" spc="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Clean footwear regularly </a:t>
            </a:r>
            <a:r>
              <a:rPr sz="700" spc="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by </a:t>
            </a:r>
            <a:r>
              <a:rPr sz="70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high </a:t>
            </a:r>
            <a:r>
              <a:rPr sz="700" spc="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quality </a:t>
            </a:r>
            <a:r>
              <a:rPr sz="700" spc="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cleaning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treatments recommended </a:t>
            </a:r>
            <a:r>
              <a:rPr sz="70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as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suitable for </a:t>
            </a:r>
            <a:r>
              <a: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the </a:t>
            </a:r>
            <a:r>
              <a:rPr sz="70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purpose. Don't </a:t>
            </a:r>
            <a:r>
              <a: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use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caustic or corrosive cleaning</a:t>
            </a:r>
            <a:r>
              <a:rPr sz="700" spc="-6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agents.</a:t>
            </a:r>
            <a:endParaRPr sz="700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</p:txBody>
      </p:sp>
      <p:pic>
        <p:nvPicPr>
          <p:cNvPr id="2" name="图片 1" descr="雨靴箱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485" y="2752090"/>
            <a:ext cx="2956560" cy="1981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5805" y="5804535"/>
            <a:ext cx="5603240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sz="10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Color Available: Black, Blue, Yellow, White etc</a:t>
            </a:r>
            <a:endParaRPr lang="zh-CN" altLang="en-US" sz="1000"/>
          </a:p>
        </p:txBody>
      </p:sp>
      <p:sp>
        <p:nvSpPr>
          <p:cNvPr id="22" name="object 22"/>
          <p:cNvSpPr/>
          <p:nvPr/>
        </p:nvSpPr>
        <p:spPr>
          <a:xfrm flipV="1">
            <a:off x="802005" y="4965065"/>
            <a:ext cx="898525" cy="7620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p/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05" y="6262370"/>
            <a:ext cx="6106795" cy="260794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c2300e1-d1b2-40d0-84a4-1d197274d48f}"/>
</p:tagLst>
</file>

<file path=ppt/tags/tag2.xml><?xml version="1.0" encoding="utf-8"?>
<p:tagLst xmlns:p="http://schemas.openxmlformats.org/presentationml/2006/main">
  <p:tag name="commondata" val="eyJoZGlkIjoiMzEwNTM5NzYwMDRjMzkwZTVkZjY2ODkwMGIxNGU0OT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2965</Words>
  <Application>WPS 演示</Application>
  <PresentationFormat>On-screen Show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Bahnschrift Light</vt:lpstr>
      <vt:lpstr>Colfax Thin</vt:lpstr>
      <vt:lpstr>Yu Gothic UI</vt:lpstr>
      <vt:lpstr>Microsoft PhagsPa</vt:lpstr>
      <vt:lpstr>Calibri</vt:lpstr>
      <vt:lpstr>Arial Unicode MS</vt:lpstr>
      <vt:lpstr>Office Theme</vt:lpstr>
      <vt:lpstr>W-6038 S5 (AquaShield)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袁冬鹏 Jay</cp:lastModifiedBy>
  <cp:revision>81</cp:revision>
  <dcterms:created xsi:type="dcterms:W3CDTF">2021-11-05T03:46:00Z</dcterms:created>
  <dcterms:modified xsi:type="dcterms:W3CDTF">2025-07-31T08:09:25Z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2021-11-16T16:00:00Z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2021-11-16T16:00:00Z</vt:filetime>
  </property>
  <property fmtid="{D5CDD505-2E9C-101B-9397-08002B2CF9AE}" pid="5" name="ICV">
    <vt:lpwstr>3C2BC86B9F3A43CDAECA6F4DE6438147</vt:lpwstr>
  </property>
  <property fmtid="{D5CDD505-2E9C-101B-9397-08002B2CF9AE}" pid="6" name="KSOProductBuildVer">
    <vt:lpwstr>2052-12.1.0.21915</vt:lpwstr>
  </property>
</Properties>
</file>